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8"/>
  </p:notesMasterIdLst>
  <p:sldIdLst>
    <p:sldId id="256" r:id="rId2"/>
    <p:sldId id="258" r:id="rId3"/>
    <p:sldId id="257" r:id="rId4"/>
    <p:sldId id="286" r:id="rId5"/>
    <p:sldId id="289" r:id="rId6"/>
    <p:sldId id="281" r:id="rId7"/>
    <p:sldId id="280" r:id="rId8"/>
    <p:sldId id="288" r:id="rId9"/>
    <p:sldId id="284" r:id="rId10"/>
    <p:sldId id="282" r:id="rId11"/>
    <p:sldId id="285" r:id="rId12"/>
    <p:sldId id="287" r:id="rId13"/>
    <p:sldId id="259" r:id="rId14"/>
    <p:sldId id="261" r:id="rId15"/>
    <p:sldId id="267" r:id="rId16"/>
    <p:sldId id="262" r:id="rId17"/>
    <p:sldId id="268" r:id="rId18"/>
    <p:sldId id="272" r:id="rId19"/>
    <p:sldId id="273" r:id="rId20"/>
    <p:sldId id="274" r:id="rId21"/>
    <p:sldId id="266" r:id="rId22"/>
    <p:sldId id="279" r:id="rId23"/>
    <p:sldId id="278" r:id="rId24"/>
    <p:sldId id="260" r:id="rId25"/>
    <p:sldId id="263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3D2"/>
    <a:srgbClr val="F0ECB6"/>
    <a:srgbClr val="FFFDEF"/>
    <a:srgbClr val="FFFFFF"/>
    <a:srgbClr val="FFFFCC"/>
    <a:srgbClr val="F3EFE5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584A-5B30-4B12-8ECD-C2F7556B1693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DE83-AB5B-47AF-8DC1-ABFAA41A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SORT OF REMOVABLE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A4E0-C1AF-5746-ACBE-60908ACC33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A4E0-C1AF-5746-ACBE-60908ACC33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  <a:effectLst/>
        </p:spPr>
        <p:txBody>
          <a:bodyPr vert="horz" tIns="0" rIns="18288" bIns="0" anchor="b">
            <a:normAutofit/>
          </a:bodyPr>
          <a:lstStyle>
            <a:lvl1pPr algn="ctr" rtl="0">
              <a:spcBef>
                <a:spcPct val="0"/>
              </a:spcBef>
              <a:buNone/>
              <a:defRPr sz="5600" b="1" cap="none" spc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NOAA/ESRL/GSD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7620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9F91CB4E-6C36-4CD2-B5B6-1C42440B09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50" descr="NOAA-Logo_CircleWhite_RestTran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201" y="5627687"/>
            <a:ext cx="730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CIRA-Logo-Trans-HiRes.png"/>
          <p:cNvPicPr>
            <a:picLocks noChangeAspect="1"/>
          </p:cNvPicPr>
          <p:nvPr userDrawn="1"/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 bwMode="auto">
          <a:xfrm>
            <a:off x="3200399" y="5751793"/>
            <a:ext cx="1233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CIRES-Logo_Trans-HiRes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710236"/>
            <a:ext cx="11826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4" descr="FAA_Logo_C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562600"/>
            <a:ext cx="738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NOAA/ESRL/GSD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AWRP End of Year Recap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334C-F0B9-284F-9BBA-BF045D74C3FE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3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3528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 algn="ctr"/>
            <a:r>
              <a:rPr lang="en-US" dirty="0" smtClean="0"/>
              <a:t>AWRP End of Year Recap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7620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9F91CB4E-6C36-4CD2-B5B6-1C42440B09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0"/>
          <a:stretch/>
        </p:blipFill>
        <p:spPr>
          <a:xfrm>
            <a:off x="-457200" y="6553199"/>
            <a:ext cx="1715813" cy="44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</a:bodyPr>
          <a:lstStyle>
            <a:lvl1pPr algn="l" rtl="0">
              <a:spcBef>
                <a:spcPct val="0"/>
              </a:spcBef>
              <a:buNone/>
              <a:defRPr lang="en-US" sz="5600" b="0" cap="none" spc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NOAA/ESRL/GSD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AWRP End of Year Recap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NOAA/ESRL/GSD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AWRP End of Year Recap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NOAA/ESRL/GSD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AWRP End of Year Recap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NOAA/ESRL/GSD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AWRP End of Year Recap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NOAA/ESRL/GSD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AWRP End of Year Recap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NOAA/ESRL/GSD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AWRP End of Year Recap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NOAA/ESRL/GSD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AWRP End of Year Recap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19050" y="1"/>
            <a:ext cx="9163050" cy="126293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NOAA/ESRL/GSD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AWRP End of Year Recap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9287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fld id="{9F91CB4E-6C36-4CD2-B5B6-1C42440B090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Freeform 13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-19050" y="340383"/>
            <a:ext cx="9180548" cy="649224"/>
            <a:chOff x="-19045" y="216550"/>
            <a:chExt cx="9180548" cy="649224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9" name="Freeform 18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rot="21435692">
            <a:off x="-25398" y="365855"/>
            <a:ext cx="9175812" cy="5303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732"/>
              </a:cxn>
              <a:cxn ang="0">
                <a:pos x="1638" y="228"/>
              </a:cxn>
              <a:cxn ang="0">
                <a:pos x="4122" y="816"/>
              </a:cxn>
              <a:cxn ang="0">
                <a:pos x="5766" y="0"/>
              </a:cxn>
            </a:cxnLst>
            <a:rect l="0" t="0" r="0" b="0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40455"/>
            <a:ext cx="954844" cy="873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50" r:id="rId9"/>
    <p:sldLayoutId id="2147484151" r:id="rId10"/>
    <p:sldLayoutId id="214748415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bg2">
              <a:lumMod val="2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4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Outshined1:Users:outshined1:Documents:FVS_research:AMSannual10:laynelack_ARAM2010_v3.doc!OLE_LINK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???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effectLst/>
              </a:rPr>
              <a:t>Introduction to the</a:t>
            </a:r>
            <a:br>
              <a:rPr lang="en-US" sz="4400" dirty="0" smtClean="0">
                <a:effectLst/>
              </a:rPr>
            </a:br>
            <a:r>
              <a:rPr lang="en-US" sz="4400" dirty="0" smtClean="0">
                <a:effectLst/>
              </a:rPr>
              <a:t>Forecast Impact and Quality Assessment Section</a:t>
            </a:r>
            <a:endParaRPr lang="en-US" sz="4400" dirty="0">
              <a:effectLst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95306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GSD Verification Summit Meeting</a:t>
            </a:r>
          </a:p>
          <a:p>
            <a:r>
              <a:rPr lang="en-US" dirty="0" smtClean="0"/>
              <a:t>8 September 2011 </a:t>
            </a:r>
          </a:p>
          <a:p>
            <a:endParaRPr lang="en-US" dirty="0"/>
          </a:p>
          <a:p>
            <a:r>
              <a:rPr lang="en-US" sz="1900" dirty="0" smtClean="0"/>
              <a:t>Jennifer Mahoney</a:t>
            </a:r>
            <a:endParaRPr lang="en-US" sz="19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96112"/>
          </a:xfrm>
        </p:spPr>
        <p:txBody>
          <a:bodyPr/>
          <a:lstStyle/>
          <a:p>
            <a:r>
              <a:rPr lang="en-US" dirty="0" smtClean="0"/>
              <a:t>FIQAS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2" y="990600"/>
            <a:ext cx="4443506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Web-based Verification Technologies</a:t>
            </a:r>
            <a:endParaRPr lang="en-US" dirty="0" smtClean="0"/>
          </a:p>
          <a:p>
            <a:pPr marL="400050" lvl="1" indent="-225425"/>
            <a:r>
              <a:rPr lang="en-US" dirty="0" smtClean="0"/>
              <a:t>Network-Enabled Verification Service (NEVS)</a:t>
            </a:r>
          </a:p>
          <a:p>
            <a:pPr marL="400050" lvl="1" indent="-225425"/>
            <a:r>
              <a:rPr lang="en-US" dirty="0" smtClean="0"/>
              <a:t>Verification, Requirements, and Monitoring Capability (VRMC)</a:t>
            </a:r>
          </a:p>
          <a:p>
            <a:pPr marL="400050" lvl="1" indent="-225425"/>
            <a:r>
              <a:rPr lang="en-US" dirty="0" smtClean="0"/>
              <a:t>TAF lead-time tool</a:t>
            </a:r>
          </a:p>
          <a:p>
            <a:pPr marL="400050" lvl="1" indent="-225425"/>
            <a:r>
              <a:rPr lang="en-US" dirty="0" smtClean="0"/>
              <a:t>Real Time Verification System (RTVS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Formal Forecast Assessments</a:t>
            </a:r>
          </a:p>
          <a:p>
            <a:pPr marL="400050" lvl="1" indent="-225425"/>
            <a:r>
              <a:rPr lang="en-US" dirty="0" smtClean="0"/>
              <a:t>Evaluate forecast quality in support of FAA product </a:t>
            </a:r>
            <a:r>
              <a:rPr lang="en-US" dirty="0" smtClean="0"/>
              <a:t>transitions</a:t>
            </a:r>
            <a:endParaRPr lang="en-US" dirty="0" smtClean="0"/>
          </a:p>
          <a:p>
            <a:pPr marL="400050" lvl="1" indent="-225425"/>
            <a:r>
              <a:rPr lang="en-US" dirty="0" smtClean="0"/>
              <a:t>Evaluations for NWS feedback and funding decisions </a:t>
            </a:r>
          </a:p>
          <a:p>
            <a:r>
              <a:rPr lang="en-US" dirty="0" smtClean="0"/>
              <a:t>Technologies </a:t>
            </a:r>
            <a:r>
              <a:rPr lang="en-US" dirty="0" smtClean="0"/>
              <a:t>for NWS transition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33" y="1905000"/>
            <a:ext cx="488713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1588046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TAF Lead-Time Tool – Event Transition Plot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169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19912"/>
          </a:xfrm>
        </p:spPr>
        <p:txBody>
          <a:bodyPr/>
          <a:lstStyle/>
          <a:p>
            <a:r>
              <a:rPr lang="en-US" dirty="0" smtClean="0"/>
              <a:t>Presentations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FIQAS Verification Technologies – Missy Petty</a:t>
            </a:r>
          </a:p>
          <a:p>
            <a:r>
              <a:rPr lang="en-US" dirty="0"/>
              <a:t>An Object-based Technique for Verification of Convective </a:t>
            </a:r>
            <a:r>
              <a:rPr lang="en-US" dirty="0" smtClean="0"/>
              <a:t>Initiation -  </a:t>
            </a:r>
            <a:r>
              <a:rPr lang="en-US" dirty="0"/>
              <a:t>Steve </a:t>
            </a:r>
            <a:r>
              <a:rPr lang="en-US" dirty="0" smtClean="0"/>
              <a:t>Lack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info at the FIQAS home page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http</a:t>
            </a:r>
            <a:r>
              <a:rPr lang="en-US" dirty="0"/>
              <a:t>://esrl.noaa.gov/gsd/ab/fvs/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7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1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121272"/>
              </p:ext>
            </p:extLst>
          </p:nvPr>
        </p:nvGraphicFramePr>
        <p:xfrm>
          <a:off x="457200" y="1358898"/>
          <a:ext cx="8187783" cy="516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4953000" imgH="3124200" progId="Word.Document.12">
                  <p:link updateAutomatic="1"/>
                </p:oleObj>
              </mc:Choice>
              <mc:Fallback>
                <p:oleObj name="Document" r:id="rId3" imgW="4953000" imgH="31242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58898"/>
                        <a:ext cx="8187783" cy="5164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264"/>
            <a:ext cx="83058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ARTCC and Sector Image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1" y="1964264"/>
            <a:ext cx="248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ARTCC Boundaries (blue) with high altitude sector boundaries (red).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Fractions Skill Score (FSS)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High resolution forecasts often suffer when viewed with basic categorical skill scores (pixel-to-pixel-based verification)</a:t>
            </a:r>
          </a:p>
          <a:p>
            <a:r>
              <a:rPr lang="en-US" dirty="0" smtClean="0">
                <a:latin typeface="Calibri"/>
                <a:cs typeface="Calibri"/>
              </a:rPr>
              <a:t>The FSS accounts for spatial displacements between forecasts and observations (finds the benefit in high resolution products)</a:t>
            </a:r>
          </a:p>
          <a:p>
            <a:r>
              <a:rPr lang="en-US" dirty="0" smtClean="0">
                <a:latin typeface="Calibri"/>
                <a:cs typeface="Calibri"/>
              </a:rPr>
              <a:t>Used to bring products of varying types to a common playing field without changing product definitions 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There is no need to threshold probabilities or </a:t>
            </a:r>
            <a:r>
              <a:rPr lang="en-US" dirty="0" err="1" smtClean="0">
                <a:latin typeface="Calibri"/>
                <a:cs typeface="Calibri"/>
              </a:rPr>
              <a:t>coverages</a:t>
            </a:r>
            <a:r>
              <a:rPr lang="en-US" dirty="0" smtClean="0">
                <a:latin typeface="Calibri"/>
                <a:cs typeface="Calibri"/>
              </a:rPr>
              <a:t> in LAMP or CCFP to turn them into dichotomous (yes/no) forecasts before scoring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ctions_SS_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3" y="440258"/>
            <a:ext cx="8051800" cy="5801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0" y="6190734"/>
            <a:ext cx="580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From Ebert,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 QPF Conference, Boulder, CO, 5-8 June 2006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92" y="23446"/>
            <a:ext cx="8229600" cy="705612"/>
          </a:xfrm>
        </p:spPr>
        <p:txBody>
          <a:bodyPr>
            <a:noAutofit/>
          </a:bodyPr>
          <a:lstStyle/>
          <a:p>
            <a:r>
              <a:rPr lang="en-US" sz="3600" dirty="0" smtClean="0"/>
              <a:t>Fractions Skill Score: Northeast Domain</a:t>
            </a:r>
            <a:endParaRPr lang="en-US" sz="3600" dirty="0"/>
          </a:p>
        </p:txBody>
      </p:sp>
      <p:pic>
        <p:nvPicPr>
          <p:cNvPr id="8" name="Picture 7" descr="fss_alldays_conus_vip3_13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553"/>
            <a:ext cx="9144000" cy="497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962" y="5654847"/>
            <a:ext cx="8565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Fractions Skill Score versus resolution (km) for all products, 1500 UTC issuance, 6-h lead. CoSPA and Calibrated CCFP begin to show reasonable skill at ~60km, the typical scale of a high-altitude sector.  Coarse scale of LAMP and </a:t>
            </a:r>
            <a:r>
              <a:rPr lang="en-US" dirty="0" err="1" smtClean="0">
                <a:latin typeface="Calibri"/>
                <a:cs typeface="Calibri"/>
              </a:rPr>
              <a:t>Uncalibrated</a:t>
            </a:r>
            <a:r>
              <a:rPr lang="en-US" dirty="0" smtClean="0">
                <a:latin typeface="Calibri"/>
                <a:cs typeface="Calibri"/>
              </a:rPr>
              <a:t> CCFP evident in relatively flat curves.  Bootstrap confidence intervals shown as dotted lines.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Mincut Bottleneck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Metric based on orientation and amount of convective hazards in a constrained space (airspace permeability)</a:t>
            </a:r>
          </a:p>
          <a:p>
            <a:r>
              <a:rPr lang="en-US" dirty="0" smtClean="0">
                <a:latin typeface="Calibri"/>
                <a:cs typeface="Calibri"/>
              </a:rPr>
              <a:t>Like the FSS, all products are treated by definition without the need for </a:t>
            </a:r>
            <a:r>
              <a:rPr lang="en-US" dirty="0" err="1" smtClean="0">
                <a:latin typeface="Calibri"/>
                <a:cs typeface="Calibri"/>
              </a:rPr>
              <a:t>thresholding</a:t>
            </a:r>
            <a:r>
              <a:rPr lang="en-US" dirty="0" smtClean="0">
                <a:latin typeface="Calibri"/>
                <a:cs typeface="Calibri"/>
              </a:rPr>
              <a:t> the probabilistic/categorical forecasts (LAMP/CCFP)</a:t>
            </a:r>
          </a:p>
          <a:p>
            <a:r>
              <a:rPr lang="en-US" dirty="0" smtClean="0">
                <a:latin typeface="Calibri"/>
                <a:cs typeface="Calibri"/>
              </a:rPr>
              <a:t>Two resolutions are used in this study, one with a resolution similar to high altitude sectors and a second similar to ARTCC sizes</a:t>
            </a:r>
          </a:p>
          <a:p>
            <a:r>
              <a:rPr lang="en-US" dirty="0" smtClean="0">
                <a:latin typeface="Calibri"/>
                <a:cs typeface="Calibri"/>
              </a:rPr>
              <a:t>This technique allows for an assessment of spatial skill at different levels of permeability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28600" y="5281051"/>
            <a:ext cx="8763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900" dirty="0">
                <a:latin typeface="Calibri"/>
                <a:cs typeface="Calibri"/>
              </a:rPr>
              <a:t>Illustration of the Mincut Bottleneck technique for a</a:t>
            </a:r>
            <a:r>
              <a:rPr lang="en-US" sz="1900" dirty="0" smtClean="0">
                <a:latin typeface="Calibri"/>
                <a:cs typeface="Calibri"/>
              </a:rPr>
              <a:t> hexagonal grid; </a:t>
            </a:r>
            <a:r>
              <a:rPr lang="en-US" sz="1900" dirty="0">
                <a:latin typeface="Calibri"/>
                <a:cs typeface="Calibri"/>
              </a:rPr>
              <a:t>note that hazards can be defined by weather attributes or weather avoidance objects, and can be deterministic or probabilistic.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57200" y="61180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5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Mincut</a:t>
            </a:r>
            <a:r>
              <a:rPr lang="en-US" sz="45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4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Bottleneck</a:t>
            </a:r>
            <a:endParaRPr lang="en-US" sz="45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291993"/>
              </p:ext>
            </p:extLst>
          </p:nvPr>
        </p:nvGraphicFramePr>
        <p:xfrm>
          <a:off x="469900" y="1727200"/>
          <a:ext cx="78105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5486400" imgH="2159000" progId="Word.Document.12">
                  <p:link updateAutomatic="1"/>
                </p:oleObj>
              </mc:Choice>
              <mc:Fallback>
                <p:oleObj name="Document" r:id="rId3" imgW="5486400" imgH="21590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727200"/>
                        <a:ext cx="78105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FIQAS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35480"/>
            <a:ext cx="6324600" cy="438912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Paul </a:t>
            </a:r>
            <a:r>
              <a:rPr lang="en-US" dirty="0" err="1" smtClean="0"/>
              <a:t>Hamer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Joan Hart</a:t>
            </a:r>
          </a:p>
          <a:p>
            <a:r>
              <a:rPr lang="en-US" dirty="0" smtClean="0"/>
              <a:t>Mike Kay</a:t>
            </a:r>
          </a:p>
          <a:p>
            <a:r>
              <a:rPr lang="en-US" dirty="0" smtClean="0"/>
              <a:t>Steve Lack</a:t>
            </a:r>
          </a:p>
          <a:p>
            <a:r>
              <a:rPr lang="en-US" dirty="0" smtClean="0"/>
              <a:t>Geary Layne</a:t>
            </a:r>
          </a:p>
          <a:p>
            <a:r>
              <a:rPr lang="en-US" dirty="0" smtClean="0"/>
              <a:t>Andy Lough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Nick Matheson</a:t>
            </a:r>
            <a:endParaRPr lang="en-US" dirty="0"/>
          </a:p>
          <a:p>
            <a:r>
              <a:rPr lang="en-US" dirty="0" smtClean="0"/>
              <a:t>Missy Petty</a:t>
            </a:r>
          </a:p>
          <a:p>
            <a:r>
              <a:rPr lang="en-US" dirty="0" smtClean="0"/>
              <a:t>Brian </a:t>
            </a:r>
            <a:r>
              <a:rPr lang="en-US" dirty="0" err="1" smtClean="0"/>
              <a:t>Pettegrew</a:t>
            </a:r>
            <a:endParaRPr lang="en-US" dirty="0" smtClean="0"/>
          </a:p>
          <a:p>
            <a:r>
              <a:rPr lang="en-US" dirty="0" smtClean="0"/>
              <a:t>Dan Schaffer</a:t>
            </a:r>
          </a:p>
          <a:p>
            <a:r>
              <a:rPr lang="en-US" dirty="0" smtClean="0"/>
              <a:t>Matt </a:t>
            </a:r>
            <a:r>
              <a:rPr lang="en-US" dirty="0" err="1" smtClean="0"/>
              <a:t>Wandishin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66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or-ciws-0814-21-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" y="493205"/>
            <a:ext cx="4572000" cy="2935795"/>
          </a:xfrm>
          <a:prstGeom prst="rect">
            <a:avLst/>
          </a:prstGeom>
        </p:spPr>
      </p:pic>
      <p:pic>
        <p:nvPicPr>
          <p:cNvPr id="5" name="Picture 4" descr="sector-cospa-0814-15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76" y="493205"/>
            <a:ext cx="4572000" cy="2935795"/>
          </a:xfrm>
          <a:prstGeom prst="rect">
            <a:avLst/>
          </a:prstGeom>
        </p:spPr>
      </p:pic>
      <p:pic>
        <p:nvPicPr>
          <p:cNvPr id="6" name="Picture 5" descr="sector-ccfp-0814-15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6" y="3428999"/>
            <a:ext cx="4572000" cy="2935795"/>
          </a:xfrm>
          <a:prstGeom prst="rect">
            <a:avLst/>
          </a:prstGeom>
        </p:spPr>
      </p:pic>
      <p:pic>
        <p:nvPicPr>
          <p:cNvPr id="7" name="Picture 6" descr="sector-lamp-0814-15-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676" y="3428999"/>
            <a:ext cx="4572000" cy="2935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76" y="2768600"/>
            <a:ext cx="14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CIWS Analysis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995462"/>
            <a:ext cx="15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LAMP Forecast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76" y="5995462"/>
            <a:ext cx="149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CCFP Forecast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768600"/>
            <a:ext cx="161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CoSPA Forecast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76" y="0"/>
            <a:ext cx="912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Mincut Example 14 Aug 2010, valid 2100 UTC, 6-h lead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Mincut Time Series for Indianapolis Center (ZID)</a:t>
            </a:r>
            <a:br>
              <a:rPr lang="en-US" sz="3200" dirty="0" smtClean="0"/>
            </a:br>
            <a:r>
              <a:rPr lang="en-US" sz="3200" dirty="0" smtClean="0"/>
              <a:t>1500 UTC Issuance</a:t>
            </a:r>
            <a:endParaRPr lang="en-US" sz="3200" dirty="0"/>
          </a:p>
        </p:txBody>
      </p:sp>
      <p:pic>
        <p:nvPicPr>
          <p:cNvPr id="4" name="Content Placeholder 3" descr="pipe_08142010_15Z_artcc_ZOB_ZDC_vip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782196"/>
            <a:ext cx="8923867" cy="4025937"/>
          </a:xfrm>
        </p:spPr>
      </p:pic>
      <p:sp>
        <p:nvSpPr>
          <p:cNvPr id="5" name="TextBox 4"/>
          <p:cNvSpPr txBox="1"/>
          <p:nvPr/>
        </p:nvSpPr>
        <p:spPr>
          <a:xfrm>
            <a:off x="982133" y="5808133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CoSPA and CCFP tend to show an increase of convection 4-h ahead of the event at the 1500 UTC issuance although CoSPA has a 1-h lag and CCFP is too weak.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Supplement_fig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38200"/>
            <a:ext cx="5791200" cy="4673600"/>
          </a:xfrm>
          <a:prstGeom prst="rect">
            <a:avLst/>
          </a:prstGeom>
          <a:noFill/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33400" y="5486400"/>
            <a:ext cx="75820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Example of domain decomposition for use in the supplemental evaluation.  </a:t>
            </a:r>
          </a:p>
          <a:p>
            <a:r>
              <a:rPr lang="en-US" sz="1800" dirty="0">
                <a:latin typeface="Calibri"/>
                <a:cs typeface="Calibri"/>
              </a:rPr>
              <a:t>CCFP is shown in beige, a supplemental forecast is shown in blue and </a:t>
            </a:r>
          </a:p>
          <a:p>
            <a:r>
              <a:rPr lang="en-US" sz="1800" dirty="0">
                <a:latin typeface="Calibri"/>
                <a:cs typeface="Calibri"/>
              </a:rPr>
              <a:t>observations are in red.  Forecast agreement of convection is outlined in green,</a:t>
            </a:r>
          </a:p>
          <a:p>
            <a:r>
              <a:rPr lang="en-US" sz="1800" dirty="0">
                <a:latin typeface="Calibri"/>
                <a:cs typeface="Calibri"/>
              </a:rPr>
              <a:t>disagreement in magenta and cyan.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371600" y="228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533400" y="838200"/>
            <a:ext cx="5987921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5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Supplemental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57" y="792480"/>
            <a:ext cx="8829923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CoSPA as a Supplement to CCFP Findings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CoSPA performs better when co-located with a CCFP polygon (agreement) than when outside a CCFP polygon (disagreement).</a:t>
            </a:r>
          </a:p>
          <a:p>
            <a:r>
              <a:rPr lang="en-US" dirty="0" smtClean="0">
                <a:latin typeface="Calibri"/>
                <a:cs typeface="Calibri"/>
              </a:rPr>
              <a:t>When CoSPA forecasts significant areal coverage of convection inside a CCFP sparse coverage/low confidence polygon (typically ignored by the user) CoSPA tends to verify and does so better than LAMP. 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NOAA/ESRL/GSD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0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Fractions Skill Score Plot Example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6231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As the resolution approaches the entire size of the forecast domain the forecasts approach a function based on bias.  Higher the score the better the forecast.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 descr="fss_scores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5486400" cy="411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3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28600" y="5477938"/>
            <a:ext cx="8763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900" dirty="0">
                <a:latin typeface="+mj-lt"/>
                <a:cs typeface="Constantia (Body)"/>
              </a:rPr>
              <a:t>Illustration of the Mincut Bottleneck technique for a</a:t>
            </a:r>
            <a:r>
              <a:rPr lang="en-US" sz="1900" dirty="0" smtClean="0">
                <a:latin typeface="+mj-lt"/>
                <a:cs typeface="Constantia (Body)"/>
              </a:rPr>
              <a:t> simplified 10x10 grid; </a:t>
            </a:r>
            <a:r>
              <a:rPr lang="en-US" sz="1900" dirty="0">
                <a:latin typeface="+mj-lt"/>
                <a:cs typeface="Constantia (Body)"/>
              </a:rPr>
              <a:t>note that hazards can be defined by weather attributes or weather avoidance objects, and can be deterministic or probabilistic</a:t>
            </a:r>
            <a:r>
              <a:rPr lang="en-US" sz="1900" dirty="0" smtClean="0">
                <a:latin typeface="+mj-lt"/>
                <a:cs typeface="Constantia (Body)"/>
              </a:rPr>
              <a:t>.  This shows </a:t>
            </a:r>
            <a:r>
              <a:rPr lang="en-US" sz="1900" dirty="0" err="1" smtClean="0">
                <a:latin typeface="+mj-lt"/>
                <a:cs typeface="Constantia (Body)"/>
              </a:rPr>
              <a:t>Mincut’s</a:t>
            </a:r>
            <a:r>
              <a:rPr lang="en-US" sz="1900" dirty="0" smtClean="0">
                <a:latin typeface="+mj-lt"/>
                <a:cs typeface="Constantia (Body)"/>
              </a:rPr>
              <a:t> roots in graph theory.</a:t>
            </a:r>
            <a:endParaRPr lang="en-US" dirty="0">
              <a:latin typeface="+mj-lt"/>
              <a:cs typeface="Constantia (Body)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-508000" y="49700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Simplified Mincut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Bottleneck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37070"/>
              </p:ext>
            </p:extLst>
          </p:nvPr>
        </p:nvGraphicFramePr>
        <p:xfrm>
          <a:off x="1765300" y="1519772"/>
          <a:ext cx="54991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4" imgW="4991100" imgH="3733800" progId="Word.Document.12">
                  <p:link updateAutomatic="1"/>
                </p:oleObj>
              </mc:Choice>
              <mc:Fallback>
                <p:oleObj name="Document" r:id="rId4" imgW="4991100" imgH="3733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1519772"/>
                        <a:ext cx="5499100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3971-02D1-0041-974F-7721A972F28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96112"/>
          </a:xfrm>
        </p:spPr>
        <p:txBody>
          <a:bodyPr/>
          <a:lstStyle/>
          <a:p>
            <a:r>
              <a:rPr lang="en-US" dirty="0" smtClean="0"/>
              <a:t>FIQAS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Mission</a:t>
            </a:r>
          </a:p>
          <a:p>
            <a:pPr marL="365760" lvl="1" indent="0">
              <a:buNone/>
            </a:pPr>
            <a:r>
              <a:rPr lang="en-US" sz="2600" i="1" dirty="0" smtClean="0"/>
              <a:t>Advance the understanding and use of weather information through impact-based assessments and targeted information delivery to benefit decision making in response to high impact weather events</a:t>
            </a:r>
          </a:p>
          <a:p>
            <a:pPr marL="365760" lvl="1" indent="0">
              <a:buNone/>
            </a:pPr>
            <a:endParaRPr lang="en-US" sz="2600" i="1" dirty="0"/>
          </a:p>
          <a:p>
            <a:pPr marL="0" indent="0">
              <a:buNone/>
              <a:tabLst>
                <a:tab pos="400050" algn="l"/>
              </a:tabLst>
            </a:pPr>
            <a:r>
              <a:rPr lang="en-US" b="1" i="1" dirty="0" smtClean="0"/>
              <a:t>Forecast </a:t>
            </a:r>
            <a:r>
              <a:rPr lang="en-US" b="1" i="1" dirty="0" smtClean="0"/>
              <a:t>quality information in context</a:t>
            </a:r>
            <a:endParaRPr lang="en-US" b="1" i="1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1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96112"/>
          </a:xfrm>
        </p:spPr>
        <p:txBody>
          <a:bodyPr/>
          <a:lstStyle/>
          <a:p>
            <a:r>
              <a:rPr lang="en-US" dirty="0" smtClean="0"/>
              <a:t>FIQAS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Perform </a:t>
            </a:r>
            <a:r>
              <a:rPr lang="en-US" dirty="0" smtClean="0"/>
              <a:t>in-depth </a:t>
            </a:r>
            <a:r>
              <a:rPr lang="en-US" dirty="0" smtClean="0"/>
              <a:t>quality </a:t>
            </a:r>
            <a:r>
              <a:rPr lang="en-US" dirty="0" smtClean="0"/>
              <a:t>assessments</a:t>
            </a:r>
            <a:endParaRPr lang="en-US" dirty="0" smtClean="0"/>
          </a:p>
          <a:p>
            <a:pPr lvl="2"/>
            <a:r>
              <a:rPr lang="en-US" dirty="0" smtClean="0"/>
              <a:t>Develop and apply verification metrics and methodologies</a:t>
            </a:r>
          </a:p>
          <a:p>
            <a:pPr lvl="2"/>
            <a:r>
              <a:rPr lang="en-US" dirty="0" smtClean="0"/>
              <a:t>Assess and integrate observation datasets into verification approaches</a:t>
            </a:r>
          </a:p>
          <a:p>
            <a:pPr lvl="1"/>
            <a:r>
              <a:rPr lang="en-US" dirty="0" smtClean="0"/>
              <a:t>Generate and maintain historical performance records</a:t>
            </a:r>
          </a:p>
          <a:p>
            <a:pPr lvl="1"/>
            <a:r>
              <a:rPr lang="en-US" dirty="0" smtClean="0"/>
              <a:t>Develop and transition verification tools for information delivery</a:t>
            </a:r>
          </a:p>
          <a:p>
            <a:pPr lvl="2"/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Forecasters</a:t>
            </a:r>
          </a:p>
          <a:p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Quality Assessment Product Development Team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ssessments for FAA product transition</a:t>
            </a:r>
          </a:p>
          <a:p>
            <a:pPr lvl="1"/>
            <a:r>
              <a:rPr lang="en-US" dirty="0" smtClean="0"/>
              <a:t>Forecast Impact and Quality Assessment Section (FIQAS)</a:t>
            </a:r>
          </a:p>
          <a:p>
            <a:pPr lvl="2"/>
            <a:r>
              <a:rPr lang="en-US" dirty="0" smtClean="0"/>
              <a:t>Verification tool transition </a:t>
            </a:r>
          </a:p>
          <a:p>
            <a:pPr lvl="2"/>
            <a:r>
              <a:rPr lang="en-US" dirty="0" smtClean="0"/>
              <a:t>Assessment and guidance to NWS Aviation Services and Performance Branches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96112"/>
          </a:xfrm>
        </p:spPr>
        <p:txBody>
          <a:bodyPr/>
          <a:lstStyle/>
          <a:p>
            <a:r>
              <a:rPr lang="en-US" dirty="0" smtClean="0"/>
              <a:t>FIQAS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Current - Weather variables </a:t>
            </a:r>
            <a:r>
              <a:rPr lang="en-US" dirty="0" smtClean="0"/>
              <a:t>of interest</a:t>
            </a:r>
            <a:endParaRPr lang="en-US" dirty="0" smtClean="0"/>
          </a:p>
          <a:p>
            <a:pPr lvl="1"/>
            <a:r>
              <a:rPr lang="en-US" dirty="0" smtClean="0"/>
              <a:t>Ceiling and visibility</a:t>
            </a:r>
          </a:p>
          <a:p>
            <a:pPr lvl="1"/>
            <a:r>
              <a:rPr lang="en-US" dirty="0" smtClean="0"/>
              <a:t>Icing</a:t>
            </a:r>
          </a:p>
          <a:p>
            <a:pPr lvl="1"/>
            <a:r>
              <a:rPr lang="en-US" dirty="0" smtClean="0"/>
              <a:t>Convection/precipitation</a:t>
            </a:r>
          </a:p>
          <a:p>
            <a:pPr lvl="1"/>
            <a:r>
              <a:rPr lang="en-US" dirty="0" smtClean="0"/>
              <a:t>Turbulence</a:t>
            </a:r>
          </a:p>
          <a:p>
            <a:pPr lvl="1"/>
            <a:r>
              <a:rPr lang="en-US" dirty="0" smtClean="0"/>
              <a:t>Cloud top height</a:t>
            </a:r>
          </a:p>
          <a:p>
            <a:pPr lvl="1"/>
            <a:r>
              <a:rPr lang="en-US" dirty="0" smtClean="0"/>
              <a:t>Echo </a:t>
            </a:r>
            <a:r>
              <a:rPr lang="en-US" dirty="0" smtClean="0"/>
              <a:t>tops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9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96112"/>
          </a:xfrm>
        </p:spPr>
        <p:txBody>
          <a:bodyPr/>
          <a:lstStyle/>
          <a:p>
            <a:r>
              <a:rPr lang="en-US" dirty="0" smtClean="0"/>
              <a:t>FIQAS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5029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Types </a:t>
            </a:r>
            <a:r>
              <a:rPr lang="en-US" dirty="0" smtClean="0"/>
              <a:t>of forecasts and analyses</a:t>
            </a:r>
          </a:p>
          <a:p>
            <a:pPr lvl="1"/>
            <a:r>
              <a:rPr lang="en-US" dirty="0" smtClean="0"/>
              <a:t>Gridded forecast products</a:t>
            </a:r>
          </a:p>
          <a:p>
            <a:pPr lvl="1"/>
            <a:r>
              <a:rPr lang="en-US" dirty="0" smtClean="0"/>
              <a:t>Human – generated</a:t>
            </a:r>
          </a:p>
          <a:p>
            <a:pPr lvl="1"/>
            <a:r>
              <a:rPr lang="en-US" dirty="0" smtClean="0"/>
              <a:t>Deterministic and probabilistic</a:t>
            </a:r>
          </a:p>
          <a:p>
            <a:r>
              <a:rPr lang="en-US" dirty="0" smtClean="0"/>
              <a:t>Types of observation datasets</a:t>
            </a:r>
          </a:p>
          <a:p>
            <a:pPr lvl="1"/>
            <a:r>
              <a:rPr lang="en-US" dirty="0" smtClean="0"/>
              <a:t>PIREPs, EDR, </a:t>
            </a:r>
            <a:r>
              <a:rPr lang="en-US" dirty="0" err="1" smtClean="0"/>
              <a:t>metars</a:t>
            </a:r>
            <a:r>
              <a:rPr lang="en-US" dirty="0" smtClean="0"/>
              <a:t>, surface, upper air, satellite, radar and radar-derived gridded products, lightning, </a:t>
            </a:r>
            <a:r>
              <a:rPr lang="en-US" dirty="0" smtClean="0"/>
              <a:t>user products and decision criteria (e.g</a:t>
            </a:r>
            <a:r>
              <a:rPr lang="en-US" dirty="0" smtClean="0"/>
              <a:t>. airspace flow </a:t>
            </a:r>
            <a:r>
              <a:rPr lang="en-US" dirty="0" smtClean="0"/>
              <a:t>programs  for traffic management - AFPs)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5" descr="wmhncwd_192_15_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302" r="7123" b="8889"/>
          <a:stretch/>
        </p:blipFill>
        <p:spPr bwMode="auto">
          <a:xfrm>
            <a:off x="5263020" y="1231725"/>
            <a:ext cx="3789123" cy="290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wmhncwd_192_15_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5022" r="5626" b="10045"/>
          <a:stretch/>
        </p:blipFill>
        <p:spPr bwMode="auto">
          <a:xfrm>
            <a:off x="5493707" y="4139851"/>
            <a:ext cx="3544866" cy="271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4145" y="1415534"/>
            <a:ext cx="73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CCFP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202668"/>
            <a:ext cx="98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7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6112"/>
          </a:xfrm>
        </p:spPr>
        <p:txBody>
          <a:bodyPr/>
          <a:lstStyle/>
          <a:p>
            <a:r>
              <a:rPr lang="en-US" dirty="0" smtClean="0"/>
              <a:t>FIQAS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" y="1752600"/>
            <a:ext cx="4416468" cy="5133584"/>
          </a:xfrm>
        </p:spPr>
        <p:txBody>
          <a:bodyPr>
            <a:normAutofit/>
          </a:bodyPr>
          <a:lstStyle/>
          <a:p>
            <a:r>
              <a:rPr lang="en-US" dirty="0" smtClean="0"/>
              <a:t>Methodologies</a:t>
            </a:r>
          </a:p>
          <a:p>
            <a:pPr lvl="1"/>
            <a:r>
              <a:rPr lang="en-US" dirty="0" smtClean="0"/>
              <a:t>Climatological comparisons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Resolution-based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Consistency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Scaling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Event-based</a:t>
            </a:r>
            <a:endParaRPr lang="en-US" dirty="0"/>
          </a:p>
          <a:p>
            <a:pPr lvl="1"/>
            <a:r>
              <a:rPr lang="en-US" dirty="0"/>
              <a:t>Object-based </a:t>
            </a:r>
          </a:p>
          <a:p>
            <a:pPr lvl="1"/>
            <a:r>
              <a:rPr lang="en-US" dirty="0" smtClean="0"/>
              <a:t>Traditional dichotomous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1657290"/>
            <a:ext cx="2240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Fractions Skill Score</a:t>
            </a:r>
            <a:endParaRPr lang="en-US" sz="2000" dirty="0">
              <a:latin typeface="+mj-lt"/>
            </a:endParaRPr>
          </a:p>
        </p:txBody>
      </p:sp>
      <p:pic>
        <p:nvPicPr>
          <p:cNvPr id="14" name="Picture 13" descr="fss_alldays_conus_vip3_13_2.png"/>
          <p:cNvPicPr>
            <a:picLocks noChangeAspect="1"/>
          </p:cNvPicPr>
          <p:nvPr/>
        </p:nvPicPr>
        <p:blipFill rotWithShape="1">
          <a:blip r:embed="rId2"/>
          <a:srcRect l="7862" r="8339"/>
          <a:stretch/>
        </p:blipFill>
        <p:spPr>
          <a:xfrm>
            <a:off x="3971794" y="2057400"/>
            <a:ext cx="5160724" cy="33512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2231" y="5142120"/>
            <a:ext cx="11809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Resolution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59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688"/>
            <a:ext cx="8229600" cy="896112"/>
          </a:xfrm>
        </p:spPr>
        <p:txBody>
          <a:bodyPr/>
          <a:lstStyle/>
          <a:p>
            <a:r>
              <a:rPr lang="en-US" dirty="0" smtClean="0"/>
              <a:t>FIQAS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50" y="1143000"/>
            <a:ext cx="4416468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Metrics</a:t>
            </a:r>
            <a:endParaRPr lang="en-US" dirty="0" smtClean="0"/>
          </a:p>
          <a:p>
            <a:pPr marL="400050" lvl="1" indent="-174625"/>
            <a:r>
              <a:rPr lang="en-US" dirty="0" smtClean="0"/>
              <a:t>Traditional metrics (PODs, FARs, </a:t>
            </a:r>
            <a:r>
              <a:rPr lang="en-US" dirty="0" smtClean="0"/>
              <a:t>CSI, errors</a:t>
            </a:r>
            <a:r>
              <a:rPr lang="en-US" dirty="0" smtClean="0"/>
              <a:t>, TSS, </a:t>
            </a:r>
            <a:r>
              <a:rPr lang="en-US" dirty="0" smtClean="0"/>
              <a:t>FSS, ROC etc.)</a:t>
            </a:r>
            <a:endParaRPr lang="en-US" dirty="0" smtClean="0"/>
          </a:p>
          <a:p>
            <a:pPr marL="400050" lvl="1" indent="-174625"/>
            <a:r>
              <a:rPr lang="en-US" dirty="0" smtClean="0"/>
              <a:t>Impact-based metrics (Flow </a:t>
            </a:r>
            <a:r>
              <a:rPr lang="en-US" dirty="0" smtClean="0"/>
              <a:t>Constraint</a:t>
            </a:r>
            <a:r>
              <a:rPr lang="en-US" dirty="0" smtClean="0"/>
              <a:t> Index</a:t>
            </a:r>
            <a:endParaRPr lang="en-US" dirty="0" smtClean="0"/>
          </a:p>
          <a:p>
            <a:pPr marL="400050" lvl="1" indent="-174625"/>
            <a:r>
              <a:rPr lang="en-US" dirty="0" smtClean="0"/>
              <a:t>Lead-time metrics (onset </a:t>
            </a:r>
            <a:r>
              <a:rPr lang="en-US" dirty="0"/>
              <a:t>and cessation of </a:t>
            </a:r>
            <a:r>
              <a:rPr lang="en-US" dirty="0" smtClean="0"/>
              <a:t>events)</a:t>
            </a:r>
          </a:p>
          <a:p>
            <a:pPr marL="400050" lvl="1" indent="-174625"/>
            <a:r>
              <a:rPr lang="en-US" dirty="0"/>
              <a:t>D</a:t>
            </a:r>
            <a:r>
              <a:rPr lang="en-US" dirty="0" smtClean="0"/>
              <a:t>isplacement/location errors</a:t>
            </a:r>
          </a:p>
          <a:p>
            <a:r>
              <a:rPr lang="en-US" dirty="0"/>
              <a:t>M</a:t>
            </a:r>
            <a:r>
              <a:rPr lang="en-US" dirty="0" smtClean="0"/>
              <a:t>atching techniques</a:t>
            </a:r>
          </a:p>
          <a:p>
            <a:pPr marL="400050" lvl="1" indent="-174625"/>
            <a:r>
              <a:rPr lang="en-US" dirty="0" smtClean="0"/>
              <a:t>Grid to grid</a:t>
            </a:r>
          </a:p>
          <a:p>
            <a:pPr marL="400050" lvl="1" indent="-174625"/>
            <a:r>
              <a:rPr lang="en-US" dirty="0" smtClean="0"/>
              <a:t>Grid to </a:t>
            </a:r>
            <a:r>
              <a:rPr lang="en-US" dirty="0" smtClean="0"/>
              <a:t>point</a:t>
            </a:r>
          </a:p>
          <a:p>
            <a:pPr marL="400050" lvl="1" indent="-174625"/>
            <a:r>
              <a:rPr lang="en-US" dirty="0" smtClean="0"/>
              <a:t>Point to Polygon</a:t>
            </a:r>
            <a:endParaRPr lang="en-US" dirty="0" smtClean="0"/>
          </a:p>
          <a:p>
            <a:pPr marL="400050" lvl="1" indent="-174625"/>
            <a:r>
              <a:rPr lang="en-US" dirty="0" smtClean="0"/>
              <a:t>Pixel-to-Pixel</a:t>
            </a:r>
          </a:p>
          <a:p>
            <a:pPr marL="400050" lvl="1" indent="-174625"/>
            <a:r>
              <a:rPr lang="en-US" dirty="0" smtClean="0"/>
              <a:t>Event-to-Event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sector-ccfp-0814-15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22205"/>
            <a:ext cx="4572000" cy="2935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559" y="6172200"/>
            <a:ext cx="73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CCFP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sector-cospa-0814-15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86410"/>
            <a:ext cx="4572000" cy="29357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42586" y="3429000"/>
            <a:ext cx="84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CoSPA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8697" y="1091067"/>
            <a:ext cx="333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Flow Constraint Index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96112"/>
          </a:xfrm>
        </p:spPr>
        <p:txBody>
          <a:bodyPr/>
          <a:lstStyle/>
          <a:p>
            <a:r>
              <a:rPr lang="en-US" dirty="0" smtClean="0"/>
              <a:t>FIQAS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5720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tratifications</a:t>
            </a:r>
            <a:endParaRPr lang="en-US" dirty="0" smtClean="0"/>
          </a:p>
          <a:p>
            <a:pPr marL="576263" lvl="1" indent="-288925"/>
            <a:r>
              <a:rPr lang="en-US" dirty="0" smtClean="0"/>
              <a:t>Operational decision criteria</a:t>
            </a:r>
          </a:p>
          <a:p>
            <a:pPr marL="576263" lvl="1" indent="-288925"/>
            <a:r>
              <a:rPr lang="en-US" dirty="0" smtClean="0"/>
              <a:t>Meteorological (storm type)</a:t>
            </a:r>
          </a:p>
          <a:p>
            <a:pPr marL="576263" lvl="1" indent="-288925"/>
            <a:r>
              <a:rPr lang="en-US" dirty="0" smtClean="0"/>
              <a:t>Forecast specific (lead/issue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576263" lvl="1" indent="-288925"/>
            <a:r>
              <a:rPr lang="en-US" dirty="0" smtClean="0"/>
              <a:t>Geographic</a:t>
            </a:r>
          </a:p>
          <a:p>
            <a:pPr marL="850583" lvl="3" indent="-288925"/>
            <a:r>
              <a:rPr lang="en-US" dirty="0" smtClean="0"/>
              <a:t>Global, national and regional domains</a:t>
            </a:r>
          </a:p>
          <a:p>
            <a:pPr marL="850583" lvl="3" indent="-288925"/>
            <a:r>
              <a:rPr lang="en-US" dirty="0" smtClean="0"/>
              <a:t>Operational </a:t>
            </a:r>
            <a:r>
              <a:rPr lang="en-US" dirty="0"/>
              <a:t>domains </a:t>
            </a:r>
            <a:r>
              <a:rPr lang="en-US" dirty="0" smtClean="0"/>
              <a:t>(e.g. terminal</a:t>
            </a:r>
            <a:r>
              <a:rPr lang="en-US" dirty="0"/>
              <a:t>, sector, </a:t>
            </a:r>
            <a:r>
              <a:rPr lang="en-US" dirty="0" smtClean="0"/>
              <a:t>ARTCC)</a:t>
            </a:r>
            <a:endParaRPr lang="en-US" dirty="0" smtClean="0"/>
          </a:p>
          <a:p>
            <a:r>
              <a:rPr lang="en-US" dirty="0"/>
              <a:t>Types of Assessments</a:t>
            </a:r>
          </a:p>
          <a:p>
            <a:pPr marL="576263" lvl="1" indent="-288925"/>
            <a:r>
              <a:rPr lang="en-US" dirty="0"/>
              <a:t>Historical performance monitoring</a:t>
            </a:r>
          </a:p>
          <a:p>
            <a:pPr marL="576263" lvl="1" indent="-288925"/>
            <a:r>
              <a:rPr lang="en-US" dirty="0"/>
              <a:t>Product </a:t>
            </a:r>
            <a:r>
              <a:rPr lang="en-US" dirty="0" err="1"/>
              <a:t>intercomparisons</a:t>
            </a:r>
            <a:r>
              <a:rPr lang="en-US" dirty="0"/>
              <a:t> (strength and weaknesses)</a:t>
            </a:r>
          </a:p>
          <a:p>
            <a:pPr marL="576263" lvl="1" indent="-288925"/>
            <a:r>
              <a:rPr lang="en-US" dirty="0"/>
              <a:t>Supplemental comparisons (forecasts used together)</a:t>
            </a:r>
          </a:p>
          <a:p>
            <a:pPr marL="576263" lvl="1" indent="-288925"/>
            <a:r>
              <a:rPr lang="en-US" dirty="0"/>
              <a:t>Head-to-head comparisons (replacement of forecasts)</a:t>
            </a:r>
          </a:p>
          <a:p>
            <a:pPr marL="576263" lvl="1" indent="-288925"/>
            <a:r>
              <a:rPr lang="en-US" dirty="0"/>
              <a:t>Forecaster ‘value-added’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CB4E-6C36-4CD2-B5B6-1C42440B090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4" t="16061" r="20564" b="22709"/>
          <a:stretch/>
        </p:blipFill>
        <p:spPr bwMode="auto">
          <a:xfrm>
            <a:off x="4727010" y="1676400"/>
            <a:ext cx="4343400" cy="332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706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QA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FIQAS</Template>
  <TotalTime>2902</TotalTime>
  <Words>1022</Words>
  <Application>Microsoft Office PowerPoint</Application>
  <PresentationFormat>On-screen Show (4:3)</PresentationFormat>
  <Paragraphs>185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FIQAS</vt:lpstr>
      <vt:lpstr>Outshined1:Users:outshined1:Documents:FVS_research:AMSannual10:laynelack_ARAM2010_v3.doc!OLE_LINK1</vt:lpstr>
      <vt:lpstr>???</vt:lpstr>
      <vt:lpstr>???</vt:lpstr>
      <vt:lpstr>Introduction to the Forecast Impact and Quality Assessment Section</vt:lpstr>
      <vt:lpstr>FIQAS Team</vt:lpstr>
      <vt:lpstr>FIQAS - Overview</vt:lpstr>
      <vt:lpstr>FIQAS - Overview</vt:lpstr>
      <vt:lpstr>FIQAS Overview</vt:lpstr>
      <vt:lpstr>FIQAS Overview</vt:lpstr>
      <vt:lpstr>FIQAS Overview</vt:lpstr>
      <vt:lpstr>FIQAS Overview</vt:lpstr>
      <vt:lpstr>FIQAS Overview</vt:lpstr>
      <vt:lpstr>FIQAS Overview</vt:lpstr>
      <vt:lpstr>Presentations Today</vt:lpstr>
      <vt:lpstr>Backup</vt:lpstr>
      <vt:lpstr>Methodology Overview</vt:lpstr>
      <vt:lpstr>ARTCC and Sector Image</vt:lpstr>
      <vt:lpstr>Fractions Skill Score (FSS)</vt:lpstr>
      <vt:lpstr>PowerPoint Presentation</vt:lpstr>
      <vt:lpstr>Fractions Skill Score: Northeast Domain</vt:lpstr>
      <vt:lpstr>Mincut Bottleneck Technique</vt:lpstr>
      <vt:lpstr>PowerPoint Presentation</vt:lpstr>
      <vt:lpstr>PowerPoint Presentation</vt:lpstr>
      <vt:lpstr>Mincut Time Series for Indianapolis Center (ZID) 1500 UTC Issuance</vt:lpstr>
      <vt:lpstr>PowerPoint Presentation</vt:lpstr>
      <vt:lpstr>CoSPA as a Supplement to CCFP Findings  </vt:lpstr>
      <vt:lpstr>PowerPoint Presentation</vt:lpstr>
      <vt:lpstr>Fractions Skill Score Plot Example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AWRP End of Year Recap  Quality Assessment PDT</dc:title>
  <dc:creator>Jennifer Mahoney</dc:creator>
  <cp:lastModifiedBy>Jennifer Mahoney</cp:lastModifiedBy>
  <cp:revision>44</cp:revision>
  <dcterms:created xsi:type="dcterms:W3CDTF">2010-10-31T17:34:41Z</dcterms:created>
  <dcterms:modified xsi:type="dcterms:W3CDTF">2011-09-08T12:17:33Z</dcterms:modified>
</cp:coreProperties>
</file>